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9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6.png" ContentType="image/png"/>
  <Override PartName="/ppt/media/image14.png" ContentType="image/png"/>
  <Override PartName="/ppt/media/image1.jpeg" ContentType="image/jpeg"/>
  <Override PartName="/ppt/media/image10.png" ContentType="image/png"/>
  <Override PartName="/ppt/media/image2.jpeg" ContentType="image/jpeg"/>
  <Override PartName="/ppt/media/image20.png" ContentType="image/png"/>
  <Override PartName="/ppt/media/image15.png" ContentType="image/png"/>
  <Override PartName="/ppt/media/image31.png" ContentType="image/png"/>
  <Override PartName="/ppt/media/image32.png" ContentType="image/png"/>
  <Override PartName="/ppt/media/image5.jpeg" ContentType="image/jpeg"/>
  <Override PartName="/ppt/media/image35.png" ContentType="image/png"/>
  <Override PartName="/ppt/media/image43.jpeg" ContentType="image/jpeg"/>
  <Override PartName="/ppt/media/image36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37.png" ContentType="image/png"/>
  <Override PartName="/ppt/media/image39.png" ContentType="image/png"/>
  <Override PartName="/ppt/media/image9.png" ContentType="image/png"/>
  <Override PartName="/ppt/media/image33.png" ContentType="image/png"/>
  <Override PartName="/ppt/media/image44.jpeg" ContentType="image/jpe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6.jpeg" ContentType="image/jpeg"/>
  <Override PartName="/ppt/media/image18.png" ContentType="image/png"/>
  <Override PartName="/ppt/media/image38.png" ContentType="image/png"/>
  <Override PartName="/ppt/media/image8.jpeg" ContentType="image/jpeg"/>
  <Override PartName="/ppt/media/image7.jpeg" ContentType="image/jpeg"/>
  <Override PartName="/ppt/media/image28.png" ContentType="image/png"/>
  <Override PartName="/ppt/media/image3.jpeg" ContentType="image/jpeg"/>
  <Override PartName="/ppt/media/image30.png" ContentType="image/png"/>
  <Override PartName="/ppt/media/image34.png" ContentType="image/png"/>
  <Override PartName="/ppt/media/image4.png" ContentType="image/png"/>
  <Override PartName="/ppt/media/image27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AF5FEB7-6CF0-417E-A20C-596F96A21BA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587760"/>
            <a:ext cx="9071640" cy="14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r"/>
            <a:r>
              <a:rPr b="0" lang="en-US" sz="2400" spc="-1" strike="noStrike">
                <a:latin typeface="Arial"/>
              </a:rPr>
              <a:t>Научные руководители: </a:t>
            </a:r>
            <a:endParaRPr b="0" lang="en-US" sz="2400" spc="-1" strike="noStrike">
              <a:latin typeface="Arial"/>
            </a:endParaRPr>
          </a:p>
          <a:p>
            <a:pPr algn="r"/>
            <a:r>
              <a:rPr b="0" lang="en-US" sz="2400" spc="-1" strike="noStrike">
                <a:latin typeface="Arial"/>
              </a:rPr>
              <a:t>Герасимов С.В., к.ф.-м.н. Мещеряков А.В. </a:t>
            </a:r>
            <a:endParaRPr b="0" lang="en-US" sz="2400" spc="-1" strike="noStrike">
              <a:latin typeface="Arial"/>
            </a:endParaRPr>
          </a:p>
          <a:p>
            <a:pPr algn="r"/>
            <a:r>
              <a:rPr b="0" lang="en-US" sz="2400" spc="-1" strike="noStrike">
                <a:latin typeface="Arial"/>
              </a:rPr>
              <a:t>Студент: Немешаева Алиса, </a:t>
            </a:r>
            <a:endParaRPr b="0" lang="en-US" sz="2400" spc="-1" strike="noStrike">
              <a:latin typeface="Arial"/>
            </a:endParaRPr>
          </a:p>
          <a:p>
            <a:pPr algn="r"/>
            <a:r>
              <a:rPr b="0" lang="en-US" sz="2400" spc="-1" strike="noStrike">
                <a:latin typeface="Arial"/>
              </a:rPr>
              <a:t>4 курс бакалавриата ВМК МГУ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82880"/>
            <a:ext cx="9071640" cy="250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Нейросетевые методы поиска и сегментации объектов в данных современных космических обзоров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23454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Обзор данных и обзор методов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26720" y="128160"/>
            <a:ext cx="1865160" cy="132300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2020320" y="128160"/>
            <a:ext cx="1865160" cy="132300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3913920" y="91440"/>
            <a:ext cx="1865160" cy="1323000"/>
          </a:xfrm>
          <a:prstGeom prst="rect">
            <a:avLst/>
          </a:prstGeom>
          <a:ln w="0"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182880" y="1375920"/>
            <a:ext cx="1865520" cy="1323000"/>
          </a:xfrm>
          <a:prstGeom prst="rect">
            <a:avLst/>
          </a:prstGeom>
          <a:ln w="0">
            <a:noFill/>
          </a:ln>
        </p:spPr>
      </p:pic>
      <p:pic>
        <p:nvPicPr>
          <p:cNvPr id="72" name="" descr=""/>
          <p:cNvPicPr/>
          <p:nvPr/>
        </p:nvPicPr>
        <p:blipFill>
          <a:blip r:embed="rId5"/>
          <a:stretch/>
        </p:blipFill>
        <p:spPr>
          <a:xfrm>
            <a:off x="2048400" y="1336680"/>
            <a:ext cx="1865520" cy="132336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6"/>
          <a:stretch/>
        </p:blipFill>
        <p:spPr>
          <a:xfrm>
            <a:off x="3987000" y="1336680"/>
            <a:ext cx="1865160" cy="132336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7"/>
          <a:stretch/>
        </p:blipFill>
        <p:spPr>
          <a:xfrm>
            <a:off x="6389280" y="91440"/>
            <a:ext cx="3486240" cy="2058840"/>
          </a:xfrm>
          <a:prstGeom prst="rect">
            <a:avLst/>
          </a:prstGeom>
          <a:ln w="0">
            <a:noFill/>
          </a:ln>
        </p:spPr>
      </p:pic>
      <p:sp>
        <p:nvSpPr>
          <p:cNvPr id="75" name="TextShape 1"/>
          <p:cNvSpPr txBox="1"/>
          <p:nvPr/>
        </p:nvSpPr>
        <p:spPr>
          <a:xfrm>
            <a:off x="274320" y="2970360"/>
            <a:ext cx="1579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Карты Planck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6858000" y="2122560"/>
            <a:ext cx="27122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Тренировочный каталог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8"/>
          <a:stretch/>
        </p:blipFill>
        <p:spPr>
          <a:xfrm>
            <a:off x="6675120" y="2854080"/>
            <a:ext cx="3200400" cy="1976040"/>
          </a:xfrm>
          <a:prstGeom prst="rect">
            <a:avLst/>
          </a:prstGeom>
          <a:ln w="0"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2011680" y="3566160"/>
            <a:ext cx="1920240" cy="1463040"/>
          </a:xfrm>
          <a:prstGeom prst="rect">
            <a:avLst/>
          </a:prstGeom>
          <a:solidFill>
            <a:srgbClr val="6b5e9b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Модель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+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алгоритм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детекции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TextShape 4"/>
          <p:cNvSpPr txBox="1"/>
          <p:nvPr/>
        </p:nvSpPr>
        <p:spPr>
          <a:xfrm>
            <a:off x="7498080" y="4957200"/>
            <a:ext cx="1752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Новый каталог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Line 5"/>
          <p:cNvSpPr/>
          <p:nvPr/>
        </p:nvSpPr>
        <p:spPr>
          <a:xfrm>
            <a:off x="2926080" y="2834640"/>
            <a:ext cx="0" cy="5486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Line 6"/>
          <p:cNvSpPr/>
          <p:nvPr/>
        </p:nvSpPr>
        <p:spPr>
          <a:xfrm flipH="1">
            <a:off x="3291840" y="2377440"/>
            <a:ext cx="3566160" cy="100584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Line 7"/>
          <p:cNvSpPr/>
          <p:nvPr/>
        </p:nvSpPr>
        <p:spPr>
          <a:xfrm>
            <a:off x="4023360" y="4023360"/>
            <a:ext cx="2560320" cy="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Существующие каталоги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Рентгеновские: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eRosita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MCXC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Микроволновые: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PSZ2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ACT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Оптические: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RedMaPPer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3814920" y="2169360"/>
            <a:ext cx="5760720" cy="212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Обзор: “Детекция эффекта Сюняева-Зельдовича”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40000" y="1326600"/>
            <a:ext cx="9071640" cy="406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https://www.aanda.org/articles/aa/pdf/2020/02/aa36919-19.pdf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Автор этой статьи использует для сегментации данных архитектуру U-net. Основной целью описываемой работы являлось создание алгоритма для детекции источников через эффект Сюняева-Зельдовича по данным телескопа Planck. Кроме самих обзоров неба, полученных телескопом, использовались еще три каталога скоплений для создания целевых данных: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PSZ2 → planck_z, planck_no_z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MCXC → mcxcwp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RedMaPPer → rm30, rm50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В открытом доступе не существует каталогов, полученных автором этой статьи, поэтому полезно повторить эксперимент, чтобы получить самостоятельно эти каталоги, а также сравнить результаты с новым микроволновым каталогом ACT, которого на момент написания этой статьи ещё не было.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Обзор: U-net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326600"/>
            <a:ext cx="4616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1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U-net является стандартной архитектурой для сегментации данных. Она подходит для проверки идеи использования методов глубокого обучения для сегментации скоплений. Её симметричная структура позволяет абстрагировать данные изображения, подаваемого на вход, в то время как skip-connection слои помогают увеличивать точность сегментации.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577840" y="1554480"/>
            <a:ext cx="4120920" cy="274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Другие нейросетевые модели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3566160" y="1280160"/>
            <a:ext cx="6217920" cy="195444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3708360" y="3383280"/>
            <a:ext cx="5984280" cy="1920240"/>
          </a:xfrm>
          <a:prstGeom prst="rect">
            <a:avLst/>
          </a:prstGeom>
          <a:ln w="0"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731520" y="1645920"/>
            <a:ext cx="2560320" cy="914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PSPNet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822960" y="3383280"/>
            <a:ext cx="2377440" cy="91440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W-Net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91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Другие нейросетевые модели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194560" y="1105200"/>
            <a:ext cx="2588040" cy="3101040"/>
          </a:xfrm>
          <a:prstGeom prst="rect">
            <a:avLst/>
          </a:prstGeom>
          <a:ln w="0">
            <a:noFill/>
          </a:ln>
        </p:spPr>
      </p:pic>
      <p:sp>
        <p:nvSpPr>
          <p:cNvPr id="98" name="CustomShape 2"/>
          <p:cNvSpPr/>
          <p:nvPr/>
        </p:nvSpPr>
        <p:spPr>
          <a:xfrm>
            <a:off x="4572000" y="4572000"/>
            <a:ext cx="2560320" cy="6400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LinkNet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5943600" y="1037880"/>
            <a:ext cx="2486880" cy="283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Обзор данных и методов: вывод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Применение нейросетевых моделей для сегментации данных Planck является актуальной задачей, однако кроме работ плана “доказательство концепции” пока исследований нет.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Следует изучить эту область, проверить различные реализации нейросетевых моделей и алгоритмов детекции, чтобы получить сравнение с классическими алгоритмами.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Построение решения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1) Предобработка.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2) Генерация данных для обучения.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3) Обучение модели.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4) Применение модели, детекция.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5) Создание каталога скоплений, его анализ.</a:t>
            </a:r>
            <a:endParaRPr b="0" lang="en-US" sz="3200" spc="-1" strike="noStrike">
              <a:latin typeface="Arial"/>
            </a:endParaRPr>
          </a:p>
        </p:txBody>
      </p:sp>
      <p:cxnSp>
        <p:nvCxnSpPr>
          <p:cNvPr id="104" name="Line 3"/>
          <p:cNvCxnSpPr>
            <a:stCxn id="103" idx="3"/>
            <a:endCxn id="103" idx="3"/>
          </p:cNvCxnSpPr>
          <p:nvPr/>
        </p:nvCxnSpPr>
        <p:spPr>
          <a:xfrm>
            <a:off x="9575640" y="2970720"/>
            <a:ext cx="360" cy="360"/>
          </a:xfrm>
          <a:prstGeom prst="bentConnector3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</p:cxnSp>
      <p:cxnSp>
        <p:nvCxnSpPr>
          <p:cNvPr id="105" name="Line 4"/>
          <p:cNvCxnSpPr>
            <a:stCxn id="103" idx="3"/>
            <a:endCxn id="103" idx="3"/>
          </p:cNvCxnSpPr>
          <p:nvPr/>
        </p:nvCxnSpPr>
        <p:spPr>
          <a:xfrm>
            <a:off x="9575640" y="2970720"/>
            <a:ext cx="360" cy="360"/>
          </a:xfrm>
          <a:prstGeom prst="bentConnector3">
            <a:avLst/>
          </a:prstGeom>
          <a:ln w="0">
            <a:solidFill>
              <a:srgbClr val="ffffff"/>
            </a:solidFill>
            <a:headEnd len="med" type="triangle" w="med"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2071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Предобработка данных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Введение: eRosita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1326600"/>
            <a:ext cx="489096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Рентгеновский телескоп eROSITA снимет всё небо и составит восемь карт неба в мягком рентгеновском излучении.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Ожидается, что рентгеновский телескоп eROSITA обнаружит 100 000 скоплений галактик.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Основная научная цель состоит в том, чтобы измерить темную энергию через структуру и историю развития Вселенной, отслеживаемую скоплениями галактик.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5669280" y="1315440"/>
            <a:ext cx="4023360" cy="261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Предобработка данных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504000" y="1326600"/>
            <a:ext cx="8914320" cy="141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Данные Planck в разных каналах сильно отличаются по диапазонам значений. Чтобы улучшить результаты обучения, их нужно нормализовать, но так, чтобы можно было выделить значения, сильно отличающиеся от остальных.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812880" y="2651760"/>
            <a:ext cx="6410880" cy="282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HEALPix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1326600"/>
            <a:ext cx="55310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HEALPix – алгоритм иерархического разбиения сферы.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Позволяет спроектировать на сферу данные и выбрать для них подходящее разрешение.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Данные Planck хранятся в качестве изображения сферы, проиндексированного согласно HEALPix.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HEALPix не искажает площадь объекта, но может искажать форму.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845040" y="1553400"/>
            <a:ext cx="2573280" cy="256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Проекция данных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326600"/>
            <a:ext cx="4799520" cy="379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Данные Planck хранятся в разбиении HEALPix, в нем же происходили обучение модели и детекция объектов.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Разбиение с параметром n</a:t>
            </a:r>
            <a:r>
              <a:rPr b="0" lang="en-US" sz="3200" spc="-1" strike="noStrike" baseline="-33000">
                <a:latin typeface="Arial"/>
              </a:rPr>
              <a:t>side</a:t>
            </a:r>
            <a:r>
              <a:rPr b="0" lang="en-US" sz="3200" spc="-1" strike="noStrike">
                <a:latin typeface="Arial"/>
              </a:rPr>
              <a:t>=2 позволяет получить 48 больших областей неба. Некоторые из них были использованы для тестирования полученной модели и для валидации, все остальные были использованы для обучения модели.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035040" y="1005840"/>
            <a:ext cx="3657600" cy="225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Генерация патчей для обучения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04000" y="1326600"/>
            <a:ext cx="4799520" cy="388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Случайным образом в соответствующих областях разбиения выбирались центры патчей и их ориентации для создания тренировочных и тестовых выборок. Каждый патч представлял из себя изображение размера 64 x 64 с шестью каналами различных данных.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После этого 100000 патчей были использованы для обучения нейросети.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5394960" y="1127880"/>
            <a:ext cx="4504320" cy="435852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8321040" y="2560320"/>
            <a:ext cx="2377440" cy="329184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22860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Создание каталога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Сканирование неба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04000" y="1326600"/>
            <a:ext cx="87314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3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Чтобы полностью просканировать область неба, нужно разбить её на патчи размером 64х64, так же, как для обучения.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Есть смысл сканировать некоторые данные повторно, так, чтобы разные части сканируемой области попадали в разные части патча.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После сканирования полученные маски нужно объединить в общую predicion маску для всей сканируемой области неба.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Таким образом появляется новый параметр детекции – “шаг”.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2103120" y="182880"/>
            <a:ext cx="1943640" cy="192024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2126520" y="914400"/>
            <a:ext cx="1920240" cy="189720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2141280" y="1554480"/>
            <a:ext cx="1909800" cy="1886760"/>
          </a:xfrm>
          <a:prstGeom prst="rect">
            <a:avLst/>
          </a:prstGeom>
          <a:ln w="0">
            <a:noFill/>
          </a:ln>
        </p:spPr>
      </p:pic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7529040" y="182880"/>
            <a:ext cx="1971000" cy="1947600"/>
          </a:xfrm>
          <a:prstGeom prst="rect">
            <a:avLst/>
          </a:prstGeom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5"/>
          <a:stretch/>
        </p:blipFill>
        <p:spPr>
          <a:xfrm>
            <a:off x="7529040" y="914400"/>
            <a:ext cx="1971000" cy="194724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6"/>
          <a:stretch/>
        </p:blipFill>
        <p:spPr>
          <a:xfrm>
            <a:off x="7529040" y="1618920"/>
            <a:ext cx="1971000" cy="1947240"/>
          </a:xfrm>
          <a:prstGeom prst="rect">
            <a:avLst/>
          </a:prstGeom>
          <a:ln w="0">
            <a:noFill/>
          </a:ln>
        </p:spPr>
      </p:pic>
      <p:pic>
        <p:nvPicPr>
          <p:cNvPr id="129" name="" descr=""/>
          <p:cNvPicPr/>
          <p:nvPr/>
        </p:nvPicPr>
        <p:blipFill>
          <a:blip r:embed="rId7"/>
          <a:stretch/>
        </p:blipFill>
        <p:spPr>
          <a:xfrm>
            <a:off x="7529040" y="2249280"/>
            <a:ext cx="1980720" cy="195696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8"/>
          <a:stretch/>
        </p:blipFill>
        <p:spPr>
          <a:xfrm>
            <a:off x="7529040" y="2926080"/>
            <a:ext cx="1971000" cy="1946880"/>
          </a:xfrm>
          <a:prstGeom prst="rect">
            <a:avLst/>
          </a:prstGeom>
          <a:ln w="0">
            <a:noFill/>
          </a:ln>
        </p:spPr>
      </p:pic>
      <p:sp>
        <p:nvSpPr>
          <p:cNvPr id="131" name="TextShape 1"/>
          <p:cNvSpPr txBox="1"/>
          <p:nvPr/>
        </p:nvSpPr>
        <p:spPr>
          <a:xfrm>
            <a:off x="270360" y="568080"/>
            <a:ext cx="18327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Step = 64 = size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120640" y="385200"/>
            <a:ext cx="2151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Step = 32 = size / 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7863840" y="221400"/>
            <a:ext cx="2099520" cy="5082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  <a:ea typeface="Noto Sans CJK SC"/>
              </a:rPr>
              <a:t>При уменьшении шага окна сканирования (step) мы наблюдаем увеличение полноты (recall) и уменьшение количества ложных объектов (fp) в ~1.132 раза.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49680" y="0"/>
            <a:ext cx="7693200" cy="557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Создание каталога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4000" y="1326600"/>
            <a:ext cx="9005760" cy="1873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После получения маски сегментации для выбранной области неба выбирается порог детекции thr.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На маске обнуляются пиксели, значение которых &lt; thr.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На маске “пятна” отделяются друг от друга.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У каждого “пятна” находим барицентр.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Координаты преобразовываем в Ra, Dec.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200400" y="3384000"/>
            <a:ext cx="2286000" cy="228600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5760720" y="3383280"/>
            <a:ext cx="2377440" cy="237744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524160" y="3359520"/>
            <a:ext cx="2310480" cy="231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Сопоставление результатов с существующими каталогами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04000" y="1326600"/>
            <a:ext cx="90716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Чтобы оценить, насколько хорошо получилось детектировать объекты, нужно сравнить свои результаты с существующими каталогами скоплений, рассматривая разные параметры детекции и обучения.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4206240" y="2468880"/>
            <a:ext cx="5029200" cy="310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Введение: скопления галактик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229680" y="1188720"/>
            <a:ext cx="3976560" cy="429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1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Скопления - это самые большие гравитационно связанные структуры во Вселенной. Скопления галактик играют важную роль в задачах определения параметров Вселенной. Скопления галактик излучают энергию в разных диапазонах, и существует множество классических методов для поиска скоплений в различных данных.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highlight>
                  <a:srgbClr val="ffffff"/>
                </a:highlight>
                <a:latin typeface="Arial"/>
              </a:rPr>
              <a:t>Скопления являются базовыми “кирпичиками”, из которых строится Вселенная. Изучая их параметры, можно исследовать структуру локальной Вселенной.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6126480" y="946800"/>
            <a:ext cx="3765960" cy="252792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4206240" y="3017520"/>
            <a:ext cx="3383280" cy="253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365760" y="124560"/>
            <a:ext cx="9235440" cy="243576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0" y="2651760"/>
            <a:ext cx="6949440" cy="3087720"/>
          </a:xfrm>
          <a:prstGeom prst="rect">
            <a:avLst/>
          </a:prstGeom>
          <a:ln w="0"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7132320" y="3017520"/>
            <a:ext cx="2560320" cy="1097280"/>
          </a:xfrm>
          <a:prstGeom prst="rect">
            <a:avLst/>
          </a:pr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Количество неизвестных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источников получилось на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порядок ниже, отклик по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planck_z ниже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Структура каталога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504000" y="1326600"/>
            <a:ext cx="9071640" cy="2148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3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Созданы каталоги с параметрами: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Area – площадь сегментированной области скопления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min_rad, max_rad, mean_rad – минимальный, максимальный, средний радиусы области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min_pred, max_pred – минимальное, максимальное значение маски в области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Status – факт сопоставления скопления с объектом из каталога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74680" y="3546360"/>
            <a:ext cx="9805320" cy="212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21945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Результаты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Сравнение с каталогом eRosita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326600"/>
            <a:ext cx="5531040" cy="406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1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По данным eRosita также составляются каталоги, с которыми можно сравнивать полученные результаты.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Эти каталоги созданы без использования нейросетевых методов.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Ancat и psz2 созданы по одним и тем же данным, но в ancat найдено  640 других объектов в каталоге eRosita. Полученный каталог является наиболее полным каталогом кадидатов в скопления по данным Planck.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Psz2 – каталог самых надежных объектов данных Planck.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Brcat – более полный каталог на данных Planck созданный  стандартным методом.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Redmp – каталог RedMaPPer.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6400800" y="1172520"/>
            <a:ext cx="2151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Каталог с planck_z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TextShape 4"/>
          <p:cNvSpPr txBox="1"/>
          <p:nvPr/>
        </p:nvSpPr>
        <p:spPr>
          <a:xfrm>
            <a:off x="6400800" y="3383280"/>
            <a:ext cx="27122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Каталог с planck_z и act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6217920" y="1478160"/>
            <a:ext cx="3383280" cy="163080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6217920" y="3871440"/>
            <a:ext cx="3383280" cy="161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Текущие результаты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6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Созданы алгоритмы предобработки данных Planck.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Обучена модель для сегментации данных Planck.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Созданы алгоритмы детекции масок сегментации, производимых моделью.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Созданы каталоги по моделям, обученным на каталогах planck_z и plank_z+act.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Дальнейшие планы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Классификация.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Статья о полученных каталогах.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Перейти на детекцию скоплений в других диапазонах излучения.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Дальнейшие планы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04000" y="1326600"/>
            <a:ext cx="4616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Готовы алгоритмы для предобработки оптических данных DESI LIS.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Однако их разрешение выше, чем разрешение данных Planck, поэтому нужно придумать, как соединить эти каналы.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5799960" y="1645920"/>
            <a:ext cx="3161160" cy="317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Дальнейшие планы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5923080" y="1388160"/>
            <a:ext cx="3727440" cy="300096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3017520" y="1737360"/>
            <a:ext cx="2317320" cy="640080"/>
          </a:xfrm>
          <a:prstGeom prst="rect">
            <a:avLst/>
          </a:prstGeom>
          <a:solidFill>
            <a:srgbClr val="ffffff"/>
          </a:solidFill>
          <a:ln w="0">
            <a:solidFill>
              <a:srgbClr val="f7d1d5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Оптические данные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Line 3"/>
          <p:cNvSpPr/>
          <p:nvPr/>
        </p:nvSpPr>
        <p:spPr>
          <a:xfrm>
            <a:off x="5334840" y="2011680"/>
            <a:ext cx="529560" cy="0"/>
          </a:xfrm>
          <a:prstGeom prst="line">
            <a:avLst/>
          </a:prstGeom>
          <a:ln w="0">
            <a:solidFill>
              <a:srgbClr val="111111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4"/>
          <p:cNvSpPr/>
          <p:nvPr/>
        </p:nvSpPr>
        <p:spPr>
          <a:xfrm>
            <a:off x="3254400" y="3383280"/>
            <a:ext cx="2708280" cy="548640"/>
          </a:xfrm>
          <a:prstGeom prst="rect">
            <a:avLst/>
          </a:prstGeom>
          <a:solidFill>
            <a:srgbClr val="ffffff"/>
          </a:solidFill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Микроволновые данные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Line 5"/>
          <p:cNvSpPr/>
          <p:nvPr/>
        </p:nvSpPr>
        <p:spPr>
          <a:xfrm>
            <a:off x="5962680" y="3657600"/>
            <a:ext cx="529560" cy="0"/>
          </a:xfrm>
          <a:prstGeom prst="line">
            <a:avLst/>
          </a:prstGeom>
          <a:ln w="0">
            <a:solidFill>
              <a:srgbClr val="111111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TextShape 6"/>
          <p:cNvSpPr txBox="1"/>
          <p:nvPr/>
        </p:nvSpPr>
        <p:spPr>
          <a:xfrm>
            <a:off x="182880" y="4297680"/>
            <a:ext cx="512064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Один из вариантов: добавлять разные данные на разные блоки кодировщика U-net.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48640" y="22539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Спасибо за внимание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Введение: Planck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182880" y="1326600"/>
            <a:ext cx="2926080" cy="36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Для начала будут использоваться данные микроволнового телескопа Planck в 6 каналах.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Данные этого телескопа покрывают всё небо.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7039440" y="1172520"/>
            <a:ext cx="4482000" cy="440532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3474720" y="1280160"/>
            <a:ext cx="3474720" cy="347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04000" y="1326600"/>
            <a:ext cx="5256720" cy="178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2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Эффект Сюняева-Зельдовича — изменение интенсивности радиоизлучения реликтового фона на горячих электронах межзвёздного и межгалактического газа.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rcRect l="0" t="0" r="0" b="11573"/>
          <a:stretch/>
        </p:blipFill>
        <p:spPr>
          <a:xfrm>
            <a:off x="548640" y="3108960"/>
            <a:ext cx="4942080" cy="210276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5852160" y="1463400"/>
            <a:ext cx="3900960" cy="219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Введение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274320" y="1172520"/>
            <a:ext cx="5486400" cy="4222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1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Создание каталогов данных в других диапазонах может помочь уточнить данные каталогов для других диапазонов.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Исследователям важно знать не только координаты скоплений, но и их параметры – красное смещение и массу.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Кроме того, важно иметь возможность составлять либо максимально точные, либо максимально полные каталоги скоплений. Возникает задача ранжирования детектированных объектов.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Поэтому кроме детекции появляется и задача классификации детектированных объектов.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5793480" y="1371600"/>
            <a:ext cx="4082040" cy="292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Актуальность: преимущества глубокого обучения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326600"/>
            <a:ext cx="9280080" cy="4068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Стандартные алгоритмы сегментации усредняют информацию по нескольким каналам, в то время как с помощью нейросети можно охватить данные полностью.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Каждый из классических методов имеет свои достоинства и недостатки, и для каждого диапазона излучения существуют свои алгоритмы, в то время как нейросеть может стать универсальным средством для сегментации данных нескольких каналов одновременно.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Нейронные сети позволяют извлекать признаки прямо из данных.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Постановка задачи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Исследование и разработка нейросетевых методов сегментации, детекции и классификации скоплений галактик в многоволновых данных обзоров неба, а также построение каталогов скоплений.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Структура работы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Обзор данных и обзор методов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Построение решения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Предварительная обработка данных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Обучение модели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Создание каталога скоплений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Результаты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2020-10-20T23:46:03Z</dcterms:created>
  <dc:creator/>
  <dc:description/>
  <dc:language>en-US</dc:language>
  <cp:lastModifiedBy/>
  <dcterms:modified xsi:type="dcterms:W3CDTF">2020-12-10T17:36:31Z</dcterms:modified>
  <cp:revision>65</cp:revision>
  <dc:subject/>
  <dc:title/>
</cp:coreProperties>
</file>